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96" r:id="rId4"/>
    <p:sldId id="290" r:id="rId5"/>
    <p:sldId id="265" r:id="rId6"/>
    <p:sldId id="297" r:id="rId7"/>
    <p:sldId id="294" r:id="rId8"/>
    <p:sldId id="280" r:id="rId9"/>
    <p:sldId id="283" r:id="rId10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688B"/>
    <a:srgbClr val="EA5628"/>
    <a:srgbClr val="ED4949"/>
    <a:srgbClr val="E92524"/>
    <a:srgbClr val="D4E17F"/>
    <a:srgbClr val="006837"/>
    <a:srgbClr val="F4F8DF"/>
    <a:srgbClr val="ABCD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7" autoAdjust="0"/>
    <p:restoredTop sz="84642" autoAdjust="0"/>
  </p:normalViewPr>
  <p:slideViewPr>
    <p:cSldViewPr snapToGrid="0">
      <p:cViewPr varScale="1">
        <p:scale>
          <a:sx n="104" d="100"/>
          <a:sy n="104" d="100"/>
        </p:scale>
        <p:origin x="6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时间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98A-4E99-B993-6672852AF1DC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98A-4E99-B993-6672852AF1DC}"/>
              </c:ext>
            </c:extLst>
          </c:dPt>
          <c:cat>
            <c:strRef>
              <c:f>Sheet1!$A$2:$A$3</c:f>
              <c:strCache>
                <c:ptCount val="2"/>
                <c:pt idx="0">
                  <c:v>可用额度</c:v>
                </c:pt>
                <c:pt idx="1">
                  <c:v>已用额度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3.4</c:v>
                </c:pt>
                <c:pt idx="1">
                  <c:v>8.6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BC1-40C4-892C-C9850FC2A3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2400" b="1" dirty="0"/>
              <a:t>内容占比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工作占比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450-4B69-A3C8-BAC4F08CB9C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450-4B69-A3C8-BAC4F08CB9C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450-4B69-A3C8-BAC4F08CB9C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450-4B69-A3C8-BAC4F08CB9C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0450-4B69-A3C8-BAC4F08CB9C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B00-47D7-B81E-8DFD417A28C5}"/>
              </c:ext>
            </c:extLst>
          </c:dPt>
          <c:cat>
            <c:strRef>
              <c:f>Sheet1!$A$2:$A$7</c:f>
              <c:strCache>
                <c:ptCount val="6"/>
                <c:pt idx="0">
                  <c:v>课程</c:v>
                </c:pt>
                <c:pt idx="1">
                  <c:v>DSRE</c:v>
                </c:pt>
                <c:pt idx="2">
                  <c:v>疫情竞赛</c:v>
                </c:pt>
                <c:pt idx="3">
                  <c:v>研究生AI竞赛</c:v>
                </c:pt>
                <c:pt idx="4">
                  <c:v>气象图谱</c:v>
                </c:pt>
                <c:pt idx="5">
                  <c:v>火警项目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</c:v>
                </c:pt>
                <c:pt idx="1">
                  <c:v>5</c:v>
                </c:pt>
                <c:pt idx="2">
                  <c:v>1</c:v>
                </c:pt>
                <c:pt idx="3">
                  <c:v>2</c:v>
                </c:pt>
                <c:pt idx="4">
                  <c:v>1</c:v>
                </c:pt>
                <c:pt idx="5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450-4B69-A3C8-BAC4F08CB9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156284-29FF-4867-8C4C-262382AB7621}" type="datetimeFigureOut">
              <a:rPr lang="zh-CN" altLang="en-US" smtClean="0"/>
              <a:t>2020/9/18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911FF-B9CE-46A3-AAFC-54C90AC3D9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736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D911FF-B9CE-46A3-AAFC-54C90AC3D95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83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D911FF-B9CE-46A3-AAFC-54C90AC3D95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860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4CAEC1-B4B4-491F-9572-0C1CB7992B5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604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4CAEC1-B4B4-491F-9572-0C1CB7992B5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538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462657-2903-4ECB-9460-77CF3C8076D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824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462657-2903-4ECB-9460-77CF3C8076D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7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462657-2903-4ECB-9460-77CF3C8076D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1457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4CAEC1-B4B4-491F-9572-0C1CB7992B5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946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D911FF-B9CE-46A3-AAFC-54C90AC3D95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076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5A6772A-46D7-47A6-B882-61E590147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4426-1601-48A3-B966-ED8E44767482}" type="datetimeFigureOut">
              <a:rPr lang="zh-CN" altLang="en-US" smtClean="0"/>
              <a:t>2020/9/18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890B2BC-1AF4-40FA-88D6-1C75D515E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E02206-EE24-4524-8F6D-C1C493030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39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1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C7F191C-84F8-4D6C-8E85-929D9E32A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6BD996-D553-4975-B524-2E804F4D0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C58C8F-4FB5-4052-9968-58B8D277E0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C4426-1601-48A3-B966-ED8E44767482}" type="datetimeFigureOut">
              <a:rPr lang="zh-CN" altLang="en-US" smtClean="0"/>
              <a:t>2020/9/18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6FE5FA-D608-423B-BDD2-7C5B04AEDA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3CCA99-79BE-48D0-A317-C5D8272203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20DCF-A78B-451B-AE77-EE93D358B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751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1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矩形 259">
            <a:extLst>
              <a:ext uri="{FF2B5EF4-FFF2-40B4-BE49-F238E27FC236}">
                <a16:creationId xmlns:a16="http://schemas.microsoft.com/office/drawing/2014/main" id="{BD396324-E138-4E23-B897-AA47E5297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6013" y="2526840"/>
            <a:ext cx="754540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dist">
              <a:buNone/>
            </a:pPr>
            <a:r>
              <a:rPr lang="zh-CN" altLang="en-US" sz="6600" b="1" dirty="0">
                <a:solidFill>
                  <a:srgbClr val="0F688B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sym typeface="微软雅黑" panose="020B0503020204020204" pitchFamily="34" charset="-122"/>
              </a:rPr>
              <a:t>年中总结</a:t>
            </a:r>
            <a:endParaRPr lang="en-US" altLang="zh-CN" sz="6600" b="1" dirty="0">
              <a:solidFill>
                <a:srgbClr val="0F688B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1223" name="矩形 259">
            <a:extLst>
              <a:ext uri="{FF2B5EF4-FFF2-40B4-BE49-F238E27FC236}">
                <a16:creationId xmlns:a16="http://schemas.microsoft.com/office/drawing/2014/main" id="{50088AAC-0458-4D93-86B6-4340A0A442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1637" y="413725"/>
            <a:ext cx="3540642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dist">
              <a:buFont typeface="Arial" panose="020B0604020202020204" pitchFamily="34" charset="0"/>
              <a:buNone/>
            </a:pPr>
            <a:r>
              <a:rPr lang="en-US" altLang="zh-CN" sz="13800" b="1" cap="all" dirty="0">
                <a:solidFill>
                  <a:srgbClr val="0F688B"/>
                </a:solidFill>
                <a:latin typeface="Agency FB" panose="020B0503020202020204" pitchFamily="34" charset="0"/>
                <a:ea typeface="方正姚体" panose="02010601030101010101" pitchFamily="2" charset="-122"/>
                <a:cs typeface="Arial" panose="020B0604020202020204" pitchFamily="34" charset="0"/>
              </a:rPr>
              <a:t>2020</a:t>
            </a:r>
          </a:p>
        </p:txBody>
      </p:sp>
      <p:sp>
        <p:nvSpPr>
          <p:cNvPr id="6" name="剪去同侧角的矩形 7">
            <a:extLst>
              <a:ext uri="{FF2B5EF4-FFF2-40B4-BE49-F238E27FC236}">
                <a16:creationId xmlns:a16="http://schemas.microsoft.com/office/drawing/2014/main" id="{4CA22636-7F0E-43F3-A47A-0CE748B4263B}"/>
              </a:ext>
            </a:extLst>
          </p:cNvPr>
          <p:cNvSpPr/>
          <p:nvPr/>
        </p:nvSpPr>
        <p:spPr>
          <a:xfrm>
            <a:off x="4807411" y="4872831"/>
            <a:ext cx="2223248" cy="312024"/>
          </a:xfrm>
          <a:prstGeom prst="snip2SameRect">
            <a:avLst>
              <a:gd name="adj1" fmla="val 0"/>
              <a:gd name="adj2" fmla="val 29012"/>
            </a:avLst>
          </a:prstGeom>
          <a:noFill/>
          <a:ln>
            <a:solidFill>
              <a:srgbClr val="0F68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solidFill>
                <a:srgbClr val="0F688B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369C3C2-ED22-4850-B24D-84E14CFB75E0}"/>
              </a:ext>
            </a:extLst>
          </p:cNvPr>
          <p:cNvSpPr txBox="1"/>
          <p:nvPr/>
        </p:nvSpPr>
        <p:spPr>
          <a:xfrm>
            <a:off x="5249619" y="4872831"/>
            <a:ext cx="133882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rgbClr val="0F688B"/>
                </a:solidFill>
              </a:rPr>
              <a:t>汇报人：罗娟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A467FAE9-8CEA-42F7-9925-38338D2824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1977" y="3752646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总结</a:t>
            </a:r>
            <a:endParaRPr lang="zh-CN" altLang="en-US" sz="8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8">
            <a:extLst>
              <a:ext uri="{FF2B5EF4-FFF2-40B4-BE49-F238E27FC236}">
                <a16:creationId xmlns:a16="http://schemas.microsoft.com/office/drawing/2014/main" id="{5158FF76-9F1D-4E69-8164-2DF66BA519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1977" y="4304233"/>
            <a:ext cx="934871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11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Summarize</a:t>
            </a:r>
            <a:endParaRPr lang="zh-CN" altLang="en-US" sz="8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19">
            <a:extLst>
              <a:ext uri="{FF2B5EF4-FFF2-40B4-BE49-F238E27FC236}">
                <a16:creationId xmlns:a16="http://schemas.microsoft.com/office/drawing/2014/main" id="{97BFDB84-94AC-46F9-8CA5-3495A3D072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2687" y="4289946"/>
            <a:ext cx="646331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11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Reflect</a:t>
            </a:r>
            <a:endParaRPr lang="zh-CN" altLang="en-US" sz="8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20">
            <a:extLst>
              <a:ext uri="{FF2B5EF4-FFF2-40B4-BE49-F238E27FC236}">
                <a16:creationId xmlns:a16="http://schemas.microsoft.com/office/drawing/2014/main" id="{44D30C72-64CF-4E09-8B83-B7317A8349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1619" y="4302647"/>
            <a:ext cx="763351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11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Advance</a:t>
            </a:r>
            <a:endParaRPr lang="zh-CN" altLang="en-US" sz="8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21">
            <a:extLst>
              <a:ext uri="{FF2B5EF4-FFF2-40B4-BE49-F238E27FC236}">
                <a16:creationId xmlns:a16="http://schemas.microsoft.com/office/drawing/2014/main" id="{667C9CD5-4F50-47BE-B21A-24B08ED638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3189" y="3752646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b="1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反思</a:t>
            </a:r>
            <a:endParaRPr lang="zh-CN" altLang="en-US" sz="80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22">
            <a:extLst>
              <a:ext uri="{FF2B5EF4-FFF2-40B4-BE49-F238E27FC236}">
                <a16:creationId xmlns:a16="http://schemas.microsoft.com/office/drawing/2014/main" id="{7D7102B5-D629-49C5-ACBB-BB5F57872F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7807" y="3752646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迈进</a:t>
            </a:r>
            <a:endParaRPr lang="zh-CN" altLang="en-US" sz="8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31">
            <a:extLst>
              <a:ext uri="{FF2B5EF4-FFF2-40B4-BE49-F238E27FC236}">
                <a16:creationId xmlns:a16="http://schemas.microsoft.com/office/drawing/2014/main" id="{8604F222-CBF5-4280-9AE8-957A34086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155" y="3929325"/>
            <a:ext cx="169862" cy="169862"/>
          </a:xfrm>
          <a:prstGeom prst="ellipse">
            <a:avLst/>
          </a:prstGeom>
          <a:solidFill>
            <a:srgbClr val="0F688B"/>
          </a:solidFill>
          <a:ln w="2540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en-US" sz="80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5" name="椭圆 32">
            <a:extLst>
              <a:ext uri="{FF2B5EF4-FFF2-40B4-BE49-F238E27FC236}">
                <a16:creationId xmlns:a16="http://schemas.microsoft.com/office/drawing/2014/main" id="{A1B72B3E-B5E2-4ACB-9DF1-AA328C6EB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6307" y="3929325"/>
            <a:ext cx="169862" cy="169862"/>
          </a:xfrm>
          <a:prstGeom prst="ellipse">
            <a:avLst/>
          </a:prstGeom>
          <a:solidFill>
            <a:srgbClr val="0F688B"/>
          </a:solidFill>
          <a:ln w="2540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en-US" sz="80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5619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12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50"/>
                                </p:stCondLst>
                                <p:childTnLst>
                                  <p:par>
                                    <p:cTn id="13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 tmFilter="0,0; .5, 1; 1, 1"/>
                                            <p:tgtEl>
                                              <p:spTgt spid="12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1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2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3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43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4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300"/>
                                </p:stCondLst>
                                <p:childTnLst>
                                  <p:par>
                                    <p:cTn id="5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5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60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2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3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6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7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21" grpId="0"/>
          <p:bldP spid="1223" grpId="0"/>
          <p:bldP spid="6" grpId="0" animBg="1"/>
          <p:bldP spid="7" grpId="0"/>
          <p:bldP spid="8" grpId="0"/>
          <p:bldP spid="9" grpId="0"/>
          <p:bldP spid="10" grpId="0"/>
          <p:bldP spid="11" grpId="0"/>
          <p:bldP spid="12" grpId="0"/>
          <p:bldP spid="13" grpId="0"/>
          <p:bldP spid="14" grpId="0" animBg="1"/>
          <p:bldP spid="1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2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12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50"/>
                                </p:stCondLst>
                                <p:childTnLst>
                                  <p:par>
                                    <p:cTn id="13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12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 tmFilter="0,0; .5, 1; 1, 1"/>
                                            <p:tgtEl>
                                              <p:spTgt spid="12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1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2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3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43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4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300"/>
                                </p:stCondLst>
                                <p:childTnLst>
                                  <p:par>
                                    <p:cTn id="5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5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6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21" grpId="0"/>
          <p:bldP spid="1223" grpId="0"/>
          <p:bldP spid="6" grpId="0" animBg="1"/>
          <p:bldP spid="7" grpId="0"/>
          <p:bldP spid="8" grpId="0"/>
          <p:bldP spid="9" grpId="0"/>
          <p:bldP spid="10" grpId="0"/>
          <p:bldP spid="11" grpId="0"/>
          <p:bldP spid="12" grpId="0"/>
          <p:bldP spid="13" grpId="0"/>
          <p:bldP spid="14" grpId="0" animBg="1"/>
          <p:bldP spid="15" grpId="0" animBg="1"/>
        </p:bldLst>
      </p:timing>
    </mc:Fallback>
  </mc:AlternateContent>
  <p:extLst mod="1">
    <p:ext uri="{E180D4A7-C9FB-4DFB-919C-405C955672EB}">
      <p14:showEvtLst xmlns:p14="http://schemas.microsoft.com/office/powerpoint/2010/main">
        <p14:playEvt time="22" objId="124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105">
            <a:extLst>
              <a:ext uri="{FF2B5EF4-FFF2-40B4-BE49-F238E27FC236}">
                <a16:creationId xmlns:a16="http://schemas.microsoft.com/office/drawing/2014/main" id="{E1A14D7A-9C9F-437D-982E-745103180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9716" y="1789648"/>
            <a:ext cx="1973129" cy="561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dist"/>
            <a:r>
              <a:rPr lang="zh-CN" altLang="en-US" sz="3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回顾</a:t>
            </a:r>
            <a:endParaRPr lang="zh-CN" altLang="en-US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106">
            <a:extLst>
              <a:ext uri="{FF2B5EF4-FFF2-40B4-BE49-F238E27FC236}">
                <a16:creationId xmlns:a16="http://schemas.microsoft.com/office/drawing/2014/main" id="{512E167B-3642-4134-9120-BC23DEB14A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7778" y="1749310"/>
            <a:ext cx="951376" cy="684785"/>
          </a:xfrm>
          <a:prstGeom prst="rect">
            <a:avLst/>
          </a:prstGeom>
          <a:noFill/>
          <a:ln w="38100">
            <a:solidFill>
              <a:srgbClr val="0F688B"/>
            </a:solidFill>
            <a:miter lim="800000"/>
            <a:headEnd/>
            <a:tailEnd/>
          </a:ln>
        </p:spPr>
        <p:txBody>
          <a:bodyPr wrap="squar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0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0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Box 115">
            <a:extLst>
              <a:ext uri="{FF2B5EF4-FFF2-40B4-BE49-F238E27FC236}">
                <a16:creationId xmlns:a16="http://schemas.microsoft.com/office/drawing/2014/main" id="{3039129C-4242-4095-A75C-C38B0F775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8614" y="4012135"/>
            <a:ext cx="1968876" cy="561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dist"/>
            <a:r>
              <a:rPr lang="zh-CN" altLang="en-US" sz="32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计划</a:t>
            </a:r>
            <a:endParaRPr lang="zh-CN" altLang="en-US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116">
            <a:extLst>
              <a:ext uri="{FF2B5EF4-FFF2-40B4-BE49-F238E27FC236}">
                <a16:creationId xmlns:a16="http://schemas.microsoft.com/office/drawing/2014/main" id="{029B7EC5-16DF-41D9-9967-E93A265E9E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7783" y="3958806"/>
            <a:ext cx="951370" cy="684785"/>
          </a:xfrm>
          <a:prstGeom prst="rect">
            <a:avLst/>
          </a:prstGeom>
          <a:noFill/>
          <a:ln w="38100">
            <a:solidFill>
              <a:srgbClr val="0F688B"/>
            </a:solidFill>
            <a:miter lim="800000"/>
            <a:headEnd/>
            <a:tailEnd/>
          </a:ln>
        </p:spPr>
        <p:txBody>
          <a:bodyPr wrap="squar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0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0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C0941DCE-83FC-4045-B302-5EA963D89F94}"/>
              </a:ext>
            </a:extLst>
          </p:cNvPr>
          <p:cNvSpPr/>
          <p:nvPr/>
        </p:nvSpPr>
        <p:spPr>
          <a:xfrm>
            <a:off x="1635296" y="1524517"/>
            <a:ext cx="1883788" cy="3557176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CN" altLang="en-US" sz="8000" b="1" spc="6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3A6D1326-2ACE-4FF1-BCFF-31238981E5BA}"/>
              </a:ext>
            </a:extLst>
          </p:cNvPr>
          <p:cNvGrpSpPr/>
          <p:nvPr/>
        </p:nvGrpSpPr>
        <p:grpSpPr>
          <a:xfrm>
            <a:off x="1847145" y="1494167"/>
            <a:ext cx="1460090" cy="3617875"/>
            <a:chOff x="2531808" y="669090"/>
            <a:chExt cx="1460090" cy="3617875"/>
          </a:xfrm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44916C33-089E-4F89-8D76-932D743DD042}"/>
                </a:ext>
              </a:extLst>
            </p:cNvPr>
            <p:cNvCxnSpPr/>
            <p:nvPr/>
          </p:nvCxnSpPr>
          <p:spPr>
            <a:xfrm>
              <a:off x="2836974" y="924233"/>
              <a:ext cx="1154924" cy="0"/>
            </a:xfrm>
            <a:prstGeom prst="line">
              <a:avLst/>
            </a:prstGeom>
            <a:ln w="76200">
              <a:solidFill>
                <a:srgbClr val="0F68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0F733CC0-AAE4-4A83-84B0-472696FE11FC}"/>
                </a:ext>
              </a:extLst>
            </p:cNvPr>
            <p:cNvCxnSpPr/>
            <p:nvPr/>
          </p:nvCxnSpPr>
          <p:spPr>
            <a:xfrm>
              <a:off x="3991898" y="1366784"/>
              <a:ext cx="0" cy="2920181"/>
            </a:xfrm>
            <a:prstGeom prst="line">
              <a:avLst/>
            </a:prstGeom>
            <a:ln w="76200">
              <a:solidFill>
                <a:srgbClr val="0F68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6BF6A60A-1E65-418E-A393-56EDAE2C8744}"/>
                </a:ext>
              </a:extLst>
            </p:cNvPr>
            <p:cNvCxnSpPr/>
            <p:nvPr/>
          </p:nvCxnSpPr>
          <p:spPr>
            <a:xfrm>
              <a:off x="2694406" y="3977149"/>
              <a:ext cx="1154924" cy="0"/>
            </a:xfrm>
            <a:prstGeom prst="line">
              <a:avLst/>
            </a:prstGeom>
            <a:ln w="76200">
              <a:solidFill>
                <a:srgbClr val="0F68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8EE9153C-EC04-42D4-A3CE-EAB6394C3F2F}"/>
                </a:ext>
              </a:extLst>
            </p:cNvPr>
            <p:cNvCxnSpPr/>
            <p:nvPr/>
          </p:nvCxnSpPr>
          <p:spPr>
            <a:xfrm>
              <a:off x="2531808" y="669090"/>
              <a:ext cx="0" cy="2920181"/>
            </a:xfrm>
            <a:prstGeom prst="line">
              <a:avLst/>
            </a:prstGeom>
            <a:ln w="76200">
              <a:solidFill>
                <a:srgbClr val="0F68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260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 animBg="1"/>
      <p:bldP spid="48" grpId="0"/>
      <p:bldP spid="49" grpId="0" animBg="1"/>
      <p:bldP spid="5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标题 1">
            <a:extLst>
              <a:ext uri="{FF2B5EF4-FFF2-40B4-BE49-F238E27FC236}">
                <a16:creationId xmlns:a16="http://schemas.microsoft.com/office/drawing/2014/main" id="{DE682EA4-86E4-4129-9296-445D999AFCF4}"/>
              </a:ext>
            </a:extLst>
          </p:cNvPr>
          <p:cNvSpPr txBox="1">
            <a:spLocks/>
          </p:cNvSpPr>
          <p:nvPr/>
        </p:nvSpPr>
        <p:spPr>
          <a:xfrm>
            <a:off x="554222" y="206447"/>
            <a:ext cx="1498865" cy="50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回顾</a:t>
            </a:r>
            <a:endParaRPr lang="zh-CN" altLang="en-US" sz="11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https://ww2.sinaimg.cn/bmiddle/001Wr03kly1giqic9dhlpj60ku0y2dj502.jpg">
            <a:extLst>
              <a:ext uri="{FF2B5EF4-FFF2-40B4-BE49-F238E27FC236}">
                <a16:creationId xmlns:a16="http://schemas.microsoft.com/office/drawing/2014/main" id="{32B5B96A-107E-4889-9334-B2CC20647D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52" r="-102"/>
          <a:stretch/>
        </p:blipFill>
        <p:spPr bwMode="auto">
          <a:xfrm>
            <a:off x="1764635" y="1167411"/>
            <a:ext cx="3536830" cy="4194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CAC7A598-86C1-4C64-81C2-5D734C5DA8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6100672"/>
              </p:ext>
            </p:extLst>
          </p:nvPr>
        </p:nvGraphicFramePr>
        <p:xfrm>
          <a:off x="4798032" y="1496181"/>
          <a:ext cx="6534364" cy="32926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687050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标题 1">
            <a:extLst>
              <a:ext uri="{FF2B5EF4-FFF2-40B4-BE49-F238E27FC236}">
                <a16:creationId xmlns:a16="http://schemas.microsoft.com/office/drawing/2014/main" id="{DE682EA4-86E4-4129-9296-445D999AFCF4}"/>
              </a:ext>
            </a:extLst>
          </p:cNvPr>
          <p:cNvSpPr txBox="1">
            <a:spLocks/>
          </p:cNvSpPr>
          <p:nvPr/>
        </p:nvSpPr>
        <p:spPr>
          <a:xfrm>
            <a:off x="554222" y="206447"/>
            <a:ext cx="1498865" cy="50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回顾</a:t>
            </a:r>
            <a:endParaRPr lang="zh-CN" altLang="en-US" sz="11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ED2455D2-0AF6-419F-8FD8-984CA6CDE9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1058638"/>
              </p:ext>
            </p:extLst>
          </p:nvPr>
        </p:nvGraphicFramePr>
        <p:xfrm>
          <a:off x="621797" y="1386625"/>
          <a:ext cx="5337620" cy="35792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55370068-15D3-4F1C-9C75-8051CFC2C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4794297"/>
              </p:ext>
            </p:extLst>
          </p:nvPr>
        </p:nvGraphicFramePr>
        <p:xfrm>
          <a:off x="6295846" y="1956342"/>
          <a:ext cx="3346917" cy="25830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9499">
                  <a:extLst>
                    <a:ext uri="{9D8B030D-6E8A-4147-A177-3AD203B41FA5}">
                      <a16:colId xmlns:a16="http://schemas.microsoft.com/office/drawing/2014/main" val="3878097079"/>
                    </a:ext>
                  </a:extLst>
                </a:gridCol>
                <a:gridCol w="1227418">
                  <a:extLst>
                    <a:ext uri="{9D8B030D-6E8A-4147-A177-3AD203B41FA5}">
                      <a16:colId xmlns:a16="http://schemas.microsoft.com/office/drawing/2014/main" val="641958284"/>
                    </a:ext>
                  </a:extLst>
                </a:gridCol>
              </a:tblGrid>
              <a:tr h="369541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rgbClr val="000000"/>
                          </a:solidFill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工作占比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676548"/>
                  </a:ext>
                </a:extLst>
              </a:tr>
              <a:tr h="349948">
                <a:tc>
                  <a:txBody>
                    <a:bodyPr/>
                    <a:lstStyle/>
                    <a:p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课程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123848"/>
                  </a:ext>
                </a:extLst>
              </a:tr>
              <a:tr h="369541"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DSRE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729475"/>
                  </a:ext>
                </a:extLst>
              </a:tr>
              <a:tr h="369541">
                <a:tc>
                  <a:txBody>
                    <a:bodyPr/>
                    <a:lstStyle/>
                    <a:p>
                      <a:r>
                        <a:rPr lang="zh-CN" altLang="en-US" dirty="0"/>
                        <a:t>疫情情感分析竞赛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641464"/>
                  </a:ext>
                </a:extLst>
              </a:tr>
              <a:tr h="369541">
                <a:tc>
                  <a:txBody>
                    <a:bodyPr/>
                    <a:lstStyle/>
                    <a:p>
                      <a:r>
                        <a:rPr lang="zh-CN" altLang="en-US" dirty="0"/>
                        <a:t>研究生</a:t>
                      </a:r>
                      <a:r>
                        <a:rPr lang="en-US" altLang="zh-CN" dirty="0"/>
                        <a:t>AI</a:t>
                      </a:r>
                      <a:r>
                        <a:rPr lang="zh-CN" altLang="en-US" dirty="0"/>
                        <a:t>竞赛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39001"/>
                  </a:ext>
                </a:extLst>
              </a:tr>
              <a:tr h="369541">
                <a:tc>
                  <a:txBody>
                    <a:bodyPr/>
                    <a:lstStyle/>
                    <a:p>
                      <a:r>
                        <a:rPr lang="zh-CN" altLang="en-US" dirty="0"/>
                        <a:t>气象图谱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910588"/>
                  </a:ext>
                </a:extLst>
              </a:tr>
              <a:tr h="369541">
                <a:tc>
                  <a:txBody>
                    <a:bodyPr/>
                    <a:lstStyle/>
                    <a:p>
                      <a:r>
                        <a:rPr lang="zh-CN" altLang="en-US" dirty="0"/>
                        <a:t>火警项目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572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079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AC19BDE4-DE35-45FC-9BF1-68118876DE06}"/>
              </a:ext>
            </a:extLst>
          </p:cNvPr>
          <p:cNvGrpSpPr/>
          <p:nvPr/>
        </p:nvGrpSpPr>
        <p:grpSpPr>
          <a:xfrm>
            <a:off x="5861921" y="1294882"/>
            <a:ext cx="234084" cy="3671234"/>
            <a:chOff x="2569893" y="2138292"/>
            <a:chExt cx="255494" cy="4007014"/>
          </a:xfrm>
          <a:solidFill>
            <a:srgbClr val="0F688B"/>
          </a:solidFill>
        </p:grpSpPr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6A71D25B-53DD-403D-A913-C8EF17E3E26B}"/>
                </a:ext>
              </a:extLst>
            </p:cNvPr>
            <p:cNvCxnSpPr>
              <a:cxnSpLocks/>
            </p:cNvCxnSpPr>
            <p:nvPr/>
          </p:nvCxnSpPr>
          <p:spPr>
            <a:xfrm>
              <a:off x="2697640" y="2138292"/>
              <a:ext cx="0" cy="4007014"/>
            </a:xfrm>
            <a:prstGeom prst="line">
              <a:avLst/>
            </a:prstGeom>
            <a:grpFill/>
            <a:ln w="12700">
              <a:solidFill>
                <a:srgbClr val="0F68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4C307A9B-2A03-4F75-B025-01843EFA29A2}"/>
                </a:ext>
              </a:extLst>
            </p:cNvPr>
            <p:cNvSpPr/>
            <p:nvPr/>
          </p:nvSpPr>
          <p:spPr>
            <a:xfrm>
              <a:off x="2569893" y="2710083"/>
              <a:ext cx="255494" cy="255494"/>
            </a:xfrm>
            <a:prstGeom prst="ellipse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9BEEFFF-A2F0-4780-90F9-CE04314366F2}"/>
                </a:ext>
              </a:extLst>
            </p:cNvPr>
            <p:cNvSpPr/>
            <p:nvPr/>
          </p:nvSpPr>
          <p:spPr>
            <a:xfrm>
              <a:off x="2569893" y="4040841"/>
              <a:ext cx="255494" cy="255494"/>
            </a:xfrm>
            <a:prstGeom prst="ellipse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BD08511A-D9C9-4468-993A-2ABB63DB5624}"/>
              </a:ext>
            </a:extLst>
          </p:cNvPr>
          <p:cNvGrpSpPr/>
          <p:nvPr/>
        </p:nvGrpSpPr>
        <p:grpSpPr>
          <a:xfrm>
            <a:off x="978725" y="1742858"/>
            <a:ext cx="4597610" cy="174940"/>
            <a:chOff x="4906190" y="1416527"/>
            <a:chExt cx="3933010" cy="166280"/>
          </a:xfrm>
          <a:solidFill>
            <a:srgbClr val="0F688B"/>
          </a:solidFill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9F8EB25-17A1-47EA-AF4F-D21C382A8BBF}"/>
                </a:ext>
              </a:extLst>
            </p:cNvPr>
            <p:cNvSpPr/>
            <p:nvPr/>
          </p:nvSpPr>
          <p:spPr>
            <a:xfrm>
              <a:off x="4906190" y="1416527"/>
              <a:ext cx="166280" cy="166280"/>
            </a:xfrm>
            <a:prstGeom prst="rect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E0EB25F1-3454-45D9-850F-05D879D0ACB7}"/>
                </a:ext>
              </a:extLst>
            </p:cNvPr>
            <p:cNvCxnSpPr>
              <a:stCxn id="40" idx="3"/>
            </p:cNvCxnSpPr>
            <p:nvPr/>
          </p:nvCxnSpPr>
          <p:spPr>
            <a:xfrm>
              <a:off x="5072470" y="1499667"/>
              <a:ext cx="3766730" cy="0"/>
            </a:xfrm>
            <a:prstGeom prst="line">
              <a:avLst/>
            </a:prstGeom>
            <a:grpFill/>
            <a:ln>
              <a:solidFill>
                <a:srgbClr val="0F688B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1D981DBE-0D78-42D1-810D-B0BCE335AEBF}"/>
              </a:ext>
            </a:extLst>
          </p:cNvPr>
          <p:cNvGrpSpPr/>
          <p:nvPr/>
        </p:nvGrpSpPr>
        <p:grpSpPr>
          <a:xfrm>
            <a:off x="978725" y="2955559"/>
            <a:ext cx="4597610" cy="174940"/>
            <a:chOff x="4906190" y="2727732"/>
            <a:chExt cx="3933010" cy="166280"/>
          </a:xfrm>
          <a:solidFill>
            <a:srgbClr val="0F688B"/>
          </a:solidFill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9351435-06D1-4E59-8AB9-7252D61FA870}"/>
                </a:ext>
              </a:extLst>
            </p:cNvPr>
            <p:cNvSpPr/>
            <p:nvPr/>
          </p:nvSpPr>
          <p:spPr>
            <a:xfrm>
              <a:off x="4906190" y="2727732"/>
              <a:ext cx="166280" cy="166280"/>
            </a:xfrm>
            <a:prstGeom prst="rect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AA45CB1-4086-433A-9D69-38B3B12F4F33}"/>
                </a:ext>
              </a:extLst>
            </p:cNvPr>
            <p:cNvCxnSpPr>
              <a:stCxn id="43" idx="3"/>
            </p:cNvCxnSpPr>
            <p:nvPr/>
          </p:nvCxnSpPr>
          <p:spPr>
            <a:xfrm>
              <a:off x="5072470" y="2810872"/>
              <a:ext cx="3766730" cy="0"/>
            </a:xfrm>
            <a:prstGeom prst="line">
              <a:avLst/>
            </a:prstGeom>
            <a:grpFill/>
            <a:ln>
              <a:solidFill>
                <a:srgbClr val="0F688B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8" name="TextBox 35">
            <a:extLst>
              <a:ext uri="{FF2B5EF4-FFF2-40B4-BE49-F238E27FC236}">
                <a16:creationId xmlns:a16="http://schemas.microsoft.com/office/drawing/2014/main" id="{7E68C2A5-F459-4CD7-A052-6F3D217B2CA4}"/>
              </a:ext>
            </a:extLst>
          </p:cNvPr>
          <p:cNvSpPr txBox="1"/>
          <p:nvPr/>
        </p:nvSpPr>
        <p:spPr>
          <a:xfrm>
            <a:off x="978726" y="1931689"/>
            <a:ext cx="45976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疫情微博情感分析</a:t>
            </a:r>
          </a:p>
        </p:txBody>
      </p:sp>
      <p:sp>
        <p:nvSpPr>
          <p:cNvPr id="49" name="TextBox 36">
            <a:extLst>
              <a:ext uri="{FF2B5EF4-FFF2-40B4-BE49-F238E27FC236}">
                <a16:creationId xmlns:a16="http://schemas.microsoft.com/office/drawing/2014/main" id="{48A5430B-8CAC-4D7B-BFF7-BB1B60063853}"/>
              </a:ext>
            </a:extLst>
          </p:cNvPr>
          <p:cNvSpPr txBox="1"/>
          <p:nvPr/>
        </p:nvSpPr>
        <p:spPr>
          <a:xfrm>
            <a:off x="978726" y="3138756"/>
            <a:ext cx="45976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远程监督关系分类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7">
            <a:extLst>
              <a:ext uri="{FF2B5EF4-FFF2-40B4-BE49-F238E27FC236}">
                <a16:creationId xmlns:a16="http://schemas.microsoft.com/office/drawing/2014/main" id="{9F8F0301-F557-4D00-8532-E3538DD47480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337984" y="1258235"/>
            <a:ext cx="4563877" cy="1346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的中文预训练模型应用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等预训练模型的发展和分类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1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Tricks</a:t>
            </a:r>
            <a:r>
              <a:rPr lang="zh-CN" altLang="en-US" sz="1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多模型的融合，投票策略的设计；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折模型验证；混合精度；改进损失函数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标题 1">
            <a:extLst>
              <a:ext uri="{FF2B5EF4-FFF2-40B4-BE49-F238E27FC236}">
                <a16:creationId xmlns:a16="http://schemas.microsoft.com/office/drawing/2014/main" id="{BD2806BB-630B-4CA6-B072-210B51952A38}"/>
              </a:ext>
            </a:extLst>
          </p:cNvPr>
          <p:cNvSpPr txBox="1">
            <a:spLocks/>
          </p:cNvSpPr>
          <p:nvPr/>
        </p:nvSpPr>
        <p:spPr>
          <a:xfrm>
            <a:off x="554223" y="206447"/>
            <a:ext cx="1567876" cy="50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回顾</a:t>
            </a:r>
            <a:endParaRPr lang="zh-CN" altLang="en-US" sz="11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01F8DFC-A17F-488F-8E04-926A917A27D4}"/>
              </a:ext>
            </a:extLst>
          </p:cNvPr>
          <p:cNvSpPr/>
          <p:nvPr/>
        </p:nvSpPr>
        <p:spPr>
          <a:xfrm>
            <a:off x="6213038" y="2675425"/>
            <a:ext cx="5299047" cy="34243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远程监督的近几年论文研读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识别噪音样例，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GAN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、强化学习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降低噪音样本权重，注意力机制的改进，如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HATT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提升句子表示效果，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Transformer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、胶囊网络、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GNN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少样本困境：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数据增强</a:t>
            </a:r>
            <a:r>
              <a:rPr lang="en-US" altLang="zh-CN" sz="1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半监督学习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迁移学习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主动学习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少样本学习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带噪学习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概率论模型估计噪声结构，如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EM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算法、置信学习；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根据模型预测的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loss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粗选，反复迭代；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增强模型的鲁棒性，降低噪声样例的权重</a:t>
            </a:r>
          </a:p>
        </p:txBody>
      </p:sp>
    </p:spTree>
    <p:extLst>
      <p:ext uri="{BB962C8B-B14F-4D97-AF65-F5344CB8AC3E}">
        <p14:creationId xmlns:p14="http://schemas.microsoft.com/office/powerpoint/2010/main" val="2181230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>
            <a:extLst>
              <a:ext uri="{FF2B5EF4-FFF2-40B4-BE49-F238E27FC236}">
                <a16:creationId xmlns:a16="http://schemas.microsoft.com/office/drawing/2014/main" id="{BD08511A-D9C9-4468-993A-2ABB63DB5624}"/>
              </a:ext>
            </a:extLst>
          </p:cNvPr>
          <p:cNvGrpSpPr/>
          <p:nvPr/>
        </p:nvGrpSpPr>
        <p:grpSpPr>
          <a:xfrm>
            <a:off x="1030483" y="1268405"/>
            <a:ext cx="4597610" cy="174940"/>
            <a:chOff x="4906190" y="1416527"/>
            <a:chExt cx="3933010" cy="166280"/>
          </a:xfrm>
          <a:solidFill>
            <a:srgbClr val="0F688B"/>
          </a:solidFill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9F8EB25-17A1-47EA-AF4F-D21C382A8BBF}"/>
                </a:ext>
              </a:extLst>
            </p:cNvPr>
            <p:cNvSpPr/>
            <p:nvPr/>
          </p:nvSpPr>
          <p:spPr>
            <a:xfrm>
              <a:off x="4906190" y="1416527"/>
              <a:ext cx="166280" cy="166280"/>
            </a:xfrm>
            <a:prstGeom prst="rect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E0EB25F1-3454-45D9-850F-05D879D0ACB7}"/>
                </a:ext>
              </a:extLst>
            </p:cNvPr>
            <p:cNvCxnSpPr>
              <a:stCxn id="40" idx="3"/>
            </p:cNvCxnSpPr>
            <p:nvPr/>
          </p:nvCxnSpPr>
          <p:spPr>
            <a:xfrm>
              <a:off x="5072470" y="1499667"/>
              <a:ext cx="3766730" cy="0"/>
            </a:xfrm>
            <a:prstGeom prst="line">
              <a:avLst/>
            </a:prstGeom>
            <a:grpFill/>
            <a:ln>
              <a:solidFill>
                <a:srgbClr val="0F688B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8" name="TextBox 35">
            <a:extLst>
              <a:ext uri="{FF2B5EF4-FFF2-40B4-BE49-F238E27FC236}">
                <a16:creationId xmlns:a16="http://schemas.microsoft.com/office/drawing/2014/main" id="{7E68C2A5-F459-4CD7-A052-6F3D217B2CA4}"/>
              </a:ext>
            </a:extLst>
          </p:cNvPr>
          <p:cNvSpPr txBox="1"/>
          <p:nvPr/>
        </p:nvSpPr>
        <p:spPr>
          <a:xfrm>
            <a:off x="1415799" y="978874"/>
            <a:ext cx="459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时间管理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标题 1">
            <a:extLst>
              <a:ext uri="{FF2B5EF4-FFF2-40B4-BE49-F238E27FC236}">
                <a16:creationId xmlns:a16="http://schemas.microsoft.com/office/drawing/2014/main" id="{BD2806BB-630B-4CA6-B072-210B51952A38}"/>
              </a:ext>
            </a:extLst>
          </p:cNvPr>
          <p:cNvSpPr txBox="1">
            <a:spLocks/>
          </p:cNvSpPr>
          <p:nvPr/>
        </p:nvSpPr>
        <p:spPr>
          <a:xfrm>
            <a:off x="554223" y="206447"/>
            <a:ext cx="1567876" cy="50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回顾</a:t>
            </a:r>
            <a:endParaRPr lang="zh-CN" altLang="en-US" sz="11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01F8DFC-A17F-488F-8E04-926A917A27D4}"/>
              </a:ext>
            </a:extLst>
          </p:cNvPr>
          <p:cNvSpPr/>
          <p:nvPr/>
        </p:nvSpPr>
        <p:spPr>
          <a:xfrm>
            <a:off x="1127671" y="1615552"/>
            <a:ext cx="8232085" cy="2181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像记账一样，记录和分析时间花费在了哪些时候，然后周期性的总结反思；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设置目标和做计划，不要太笼统和宽泛，遵循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SMART</a:t>
            </a: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原则</a:t>
            </a: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400" dirty="0">
                <a:latin typeface="+mn-ea"/>
              </a:rPr>
              <a:t>具体</a:t>
            </a:r>
            <a:r>
              <a:rPr lang="en-US" altLang="zh-CN" sz="1400" dirty="0">
                <a:latin typeface="+mn-ea"/>
              </a:rPr>
              <a:t>Specific</a:t>
            </a:r>
            <a:r>
              <a:rPr lang="zh-CN" altLang="en-US" sz="1400" dirty="0">
                <a:latin typeface="+mn-ea"/>
              </a:rPr>
              <a:t>，可衡量</a:t>
            </a:r>
            <a:r>
              <a:rPr lang="en-US" altLang="zh-CN" sz="1400" dirty="0">
                <a:latin typeface="+mn-ea"/>
              </a:rPr>
              <a:t>Measurable</a:t>
            </a:r>
            <a:r>
              <a:rPr lang="zh-CN" altLang="en-US" sz="1400" dirty="0">
                <a:latin typeface="+mn-ea"/>
              </a:rPr>
              <a:t>，可达到的</a:t>
            </a:r>
            <a:r>
              <a:rPr lang="en-US" altLang="zh-CN" sz="1400" dirty="0">
                <a:latin typeface="+mn-ea"/>
              </a:rPr>
              <a:t>Attainable</a:t>
            </a:r>
            <a:r>
              <a:rPr lang="zh-CN" altLang="en-US" sz="1400" dirty="0">
                <a:latin typeface="+mn-ea"/>
              </a:rPr>
              <a:t>，结果导向</a:t>
            </a:r>
            <a:r>
              <a:rPr lang="en-US" altLang="zh-CN" sz="1400" dirty="0">
                <a:latin typeface="+mn-ea"/>
              </a:rPr>
              <a:t>Relevant</a:t>
            </a:r>
            <a:r>
              <a:rPr lang="zh-CN" altLang="en-US" sz="1400" dirty="0">
                <a:latin typeface="+mn-ea"/>
              </a:rPr>
              <a:t>，时间限制</a:t>
            </a:r>
            <a:r>
              <a:rPr lang="en-US" altLang="zh-CN" sz="1400" dirty="0">
                <a:latin typeface="+mn-ea"/>
              </a:rPr>
              <a:t>Time-bound</a:t>
            </a:r>
            <a:r>
              <a:rPr lang="zh-CN" altLang="en-US" sz="1400" dirty="0">
                <a:latin typeface="+mn-ea"/>
              </a:rPr>
              <a:t>；</a:t>
            </a:r>
            <a:endParaRPr lang="en-US" altLang="zh-CN" sz="1400" dirty="0">
              <a:latin typeface="+mn-ea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把每日待办的事情，按重要程度排序，在自己的高效时间段内完成最重要的事情；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AF5DA911-B0C6-42B9-9715-085D446B5B34}"/>
              </a:ext>
            </a:extLst>
          </p:cNvPr>
          <p:cNvGrpSpPr/>
          <p:nvPr/>
        </p:nvGrpSpPr>
        <p:grpSpPr>
          <a:xfrm>
            <a:off x="1127671" y="4138606"/>
            <a:ext cx="4597610" cy="174940"/>
            <a:chOff x="4906190" y="1416527"/>
            <a:chExt cx="3933010" cy="166280"/>
          </a:xfrm>
          <a:solidFill>
            <a:srgbClr val="0F688B"/>
          </a:solidFill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27C2DB76-112C-4229-AA5A-5999A3C4A326}"/>
                </a:ext>
              </a:extLst>
            </p:cNvPr>
            <p:cNvSpPr/>
            <p:nvPr/>
          </p:nvSpPr>
          <p:spPr>
            <a:xfrm>
              <a:off x="4906190" y="1416527"/>
              <a:ext cx="166280" cy="166280"/>
            </a:xfrm>
            <a:prstGeom prst="rect">
              <a:avLst/>
            </a:prstGeom>
            <a:grpFill/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8FEA9086-18F8-4283-BFD8-FC8DAAB3081C}"/>
                </a:ext>
              </a:extLst>
            </p:cNvPr>
            <p:cNvCxnSpPr>
              <a:stCxn id="18" idx="3"/>
            </p:cNvCxnSpPr>
            <p:nvPr/>
          </p:nvCxnSpPr>
          <p:spPr>
            <a:xfrm>
              <a:off x="5072470" y="1499667"/>
              <a:ext cx="3766730" cy="0"/>
            </a:xfrm>
            <a:prstGeom prst="line">
              <a:avLst/>
            </a:prstGeom>
            <a:grpFill/>
            <a:ln>
              <a:solidFill>
                <a:srgbClr val="0F688B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0" name="TextBox 35">
            <a:extLst>
              <a:ext uri="{FF2B5EF4-FFF2-40B4-BE49-F238E27FC236}">
                <a16:creationId xmlns:a16="http://schemas.microsoft.com/office/drawing/2014/main" id="{08676BF7-7304-4F23-A31D-39AEBC4AC5E9}"/>
              </a:ext>
            </a:extLst>
          </p:cNvPr>
          <p:cNvSpPr txBox="1"/>
          <p:nvPr/>
        </p:nvSpPr>
        <p:spPr>
          <a:xfrm>
            <a:off x="1498390" y="3771807"/>
            <a:ext cx="459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06D1CAB-9BD1-416B-9470-FB69C554D435}"/>
              </a:ext>
            </a:extLst>
          </p:cNvPr>
          <p:cNvSpPr/>
          <p:nvPr/>
        </p:nvSpPr>
        <p:spPr>
          <a:xfrm>
            <a:off x="1141571" y="4282962"/>
            <a:ext cx="3384248" cy="1319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多主动，多给反馈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多动手，多实践</a:t>
            </a:r>
            <a:endParaRPr lang="en-US" altLang="zh-CN" sz="1400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1400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23505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AC19BDE4-DE35-45FC-9BF1-68118876DE06}"/>
              </a:ext>
            </a:extLst>
          </p:cNvPr>
          <p:cNvGrpSpPr/>
          <p:nvPr/>
        </p:nvGrpSpPr>
        <p:grpSpPr>
          <a:xfrm>
            <a:off x="978726" y="1001584"/>
            <a:ext cx="240059" cy="3671234"/>
            <a:chOff x="2563371" y="2138292"/>
            <a:chExt cx="262016" cy="4007014"/>
          </a:xfrm>
          <a:solidFill>
            <a:srgbClr val="0F688B"/>
          </a:solidFill>
        </p:grpSpPr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6A71D25B-53DD-403D-A913-C8EF17E3E26B}"/>
                </a:ext>
              </a:extLst>
            </p:cNvPr>
            <p:cNvCxnSpPr>
              <a:cxnSpLocks/>
            </p:cNvCxnSpPr>
            <p:nvPr/>
          </p:nvCxnSpPr>
          <p:spPr>
            <a:xfrm>
              <a:off x="2697640" y="2138292"/>
              <a:ext cx="0" cy="4007014"/>
            </a:xfrm>
            <a:prstGeom prst="line">
              <a:avLst/>
            </a:prstGeom>
            <a:grpFill/>
            <a:ln w="12700">
              <a:solidFill>
                <a:srgbClr val="0F68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4C307A9B-2A03-4F75-B025-01843EFA29A2}"/>
                </a:ext>
              </a:extLst>
            </p:cNvPr>
            <p:cNvSpPr/>
            <p:nvPr/>
          </p:nvSpPr>
          <p:spPr>
            <a:xfrm>
              <a:off x="2569893" y="2710083"/>
              <a:ext cx="255494" cy="255494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9BEEFFF-A2F0-4780-90F9-CE04314366F2}"/>
                </a:ext>
              </a:extLst>
            </p:cNvPr>
            <p:cNvSpPr/>
            <p:nvPr/>
          </p:nvSpPr>
          <p:spPr>
            <a:xfrm>
              <a:off x="2569893" y="4040841"/>
              <a:ext cx="255494" cy="255494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5B907AEC-D037-47C9-B67E-F4C3AFDF0D4D}"/>
                </a:ext>
              </a:extLst>
            </p:cNvPr>
            <p:cNvSpPr/>
            <p:nvPr/>
          </p:nvSpPr>
          <p:spPr>
            <a:xfrm>
              <a:off x="2563371" y="5405867"/>
              <a:ext cx="255494" cy="255494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rgbClr val="0F68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标题 1">
            <a:extLst>
              <a:ext uri="{FF2B5EF4-FFF2-40B4-BE49-F238E27FC236}">
                <a16:creationId xmlns:a16="http://schemas.microsoft.com/office/drawing/2014/main" id="{BD2806BB-630B-4CA6-B072-210B51952A38}"/>
              </a:ext>
            </a:extLst>
          </p:cNvPr>
          <p:cNvSpPr txBox="1">
            <a:spLocks/>
          </p:cNvSpPr>
          <p:nvPr/>
        </p:nvSpPr>
        <p:spPr>
          <a:xfrm>
            <a:off x="554223" y="206447"/>
            <a:ext cx="1455732" cy="50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计划</a:t>
            </a:r>
            <a:endParaRPr lang="zh-CN" altLang="en-US" sz="11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989EEEB-15E2-4457-8BB8-CB4F4FC1D296}"/>
              </a:ext>
            </a:extLst>
          </p:cNvPr>
          <p:cNvSpPr/>
          <p:nvPr/>
        </p:nvSpPr>
        <p:spPr>
          <a:xfrm>
            <a:off x="1341802" y="1255513"/>
            <a:ext cx="6117235" cy="35427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0F688B"/>
                </a:solidFill>
                <a:latin typeface="+mn-ea"/>
              </a:rPr>
              <a:t>课题界定：在远程监督的设置下，如何提升数据的质量，提升模型在关系抽取任务上的性能</a:t>
            </a:r>
            <a:endParaRPr lang="en-US" altLang="zh-CN" dirty="0">
              <a:solidFill>
                <a:srgbClr val="0F688B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Clr>
                <a:srgbClr val="00B0F0"/>
              </a:buClr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+mn-ea"/>
              </a:rPr>
              <a:t>采用半监督学习的概念，将噪音样例视为未标注样例，结合文本增强，使用一致性正则方法，充分利用未标注样例含有的信息；</a:t>
            </a:r>
            <a:endParaRPr lang="en-US" altLang="zh-CN" sz="1400" dirty="0">
              <a:latin typeface="+mn-ea"/>
            </a:endParaRPr>
          </a:p>
          <a:p>
            <a:pPr marL="285750" indent="-285750">
              <a:lnSpc>
                <a:spcPct val="200000"/>
              </a:lnSpc>
              <a:buClr>
                <a:srgbClr val="00B0F0"/>
              </a:buClr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+mn-ea"/>
              </a:rPr>
              <a:t>能否根据不同类别的数量情况，数量多的类别，丢弃噪音样例，数量少的</a:t>
            </a:r>
            <a:r>
              <a:rPr lang="en-US" altLang="zh-CN" sz="1400" dirty="0">
                <a:latin typeface="+mn-ea"/>
              </a:rPr>
              <a:t>relabel</a:t>
            </a:r>
            <a:r>
              <a:rPr lang="zh-CN" altLang="en-US" sz="1400" dirty="0">
                <a:latin typeface="+mn-ea"/>
              </a:rPr>
              <a:t>噪音样例；</a:t>
            </a:r>
            <a:endParaRPr lang="en-US" altLang="zh-CN" sz="1400" dirty="0">
              <a:latin typeface="+mn-ea"/>
            </a:endParaRPr>
          </a:p>
          <a:p>
            <a:pPr marL="285750" indent="-285750">
              <a:lnSpc>
                <a:spcPct val="200000"/>
              </a:lnSpc>
              <a:buClr>
                <a:srgbClr val="00B0F0"/>
              </a:buClr>
              <a:buFont typeface="Wingdings" panose="05000000000000000000" pitchFamily="2" charset="2"/>
              <a:buChar char="l"/>
            </a:pPr>
            <a:r>
              <a:rPr lang="zh-CN" altLang="en-US" sz="1400" dirty="0">
                <a:latin typeface="+mn-ea"/>
              </a:rPr>
              <a:t>能否通过</a:t>
            </a:r>
            <a:r>
              <a:rPr lang="en-US" altLang="zh-CN" sz="1400" dirty="0" err="1">
                <a:latin typeface="+mn-ea"/>
              </a:rPr>
              <a:t>mixup</a:t>
            </a:r>
            <a:r>
              <a:rPr lang="zh-CN" altLang="en-US" sz="1400" dirty="0">
                <a:latin typeface="+mn-ea"/>
              </a:rPr>
              <a:t>，将多个样例进行结合。</a:t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F9555A7-C8FC-41DB-9612-38598FB497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851" y="2084792"/>
            <a:ext cx="4724488" cy="312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81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五边形 7">
            <a:extLst>
              <a:ext uri="{FF2B5EF4-FFF2-40B4-BE49-F238E27FC236}">
                <a16:creationId xmlns:a16="http://schemas.microsoft.com/office/drawing/2014/main" id="{5B8DA2C6-5694-4A1C-8D66-0C85E32A2978}"/>
              </a:ext>
            </a:extLst>
          </p:cNvPr>
          <p:cNvSpPr/>
          <p:nvPr/>
        </p:nvSpPr>
        <p:spPr>
          <a:xfrm>
            <a:off x="678731" y="3045107"/>
            <a:ext cx="2879945" cy="1344000"/>
          </a:xfrm>
          <a:prstGeom prst="homePlate">
            <a:avLst>
              <a:gd name="adj" fmla="val 4028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rgbClr val="FF0000"/>
              </a:solidFill>
            </a:endParaRPr>
          </a:p>
        </p:txBody>
      </p:sp>
      <p:sp>
        <p:nvSpPr>
          <p:cNvPr id="25" name="五边形 6">
            <a:extLst>
              <a:ext uri="{FF2B5EF4-FFF2-40B4-BE49-F238E27FC236}">
                <a16:creationId xmlns:a16="http://schemas.microsoft.com/office/drawing/2014/main" id="{B68213F0-40FC-4E25-80FB-AECD19A3D67F}"/>
              </a:ext>
            </a:extLst>
          </p:cNvPr>
          <p:cNvSpPr/>
          <p:nvPr/>
        </p:nvSpPr>
        <p:spPr>
          <a:xfrm>
            <a:off x="5495943" y="3045107"/>
            <a:ext cx="2845336" cy="1344000"/>
          </a:xfrm>
          <a:custGeom>
            <a:avLst/>
            <a:gdLst/>
            <a:ahLst/>
            <a:cxnLst/>
            <a:rect l="l" t="t" r="r" b="b"/>
            <a:pathLst>
              <a:path w="2134280" h="1008112">
                <a:moveTo>
                  <a:pt x="0" y="0"/>
                </a:moveTo>
                <a:lnTo>
                  <a:pt x="1728192" y="0"/>
                </a:lnTo>
                <a:lnTo>
                  <a:pt x="2134280" y="504056"/>
                </a:lnTo>
                <a:lnTo>
                  <a:pt x="172819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27" name="五边形 6">
            <a:extLst>
              <a:ext uri="{FF2B5EF4-FFF2-40B4-BE49-F238E27FC236}">
                <a16:creationId xmlns:a16="http://schemas.microsoft.com/office/drawing/2014/main" id="{656C005A-6694-4165-8BD4-2CA277C8E798}"/>
              </a:ext>
            </a:extLst>
          </p:cNvPr>
          <p:cNvSpPr/>
          <p:nvPr/>
        </p:nvSpPr>
        <p:spPr>
          <a:xfrm>
            <a:off x="10278547" y="3045107"/>
            <a:ext cx="713360" cy="1344000"/>
          </a:xfrm>
          <a:custGeom>
            <a:avLst/>
            <a:gdLst/>
            <a:ahLst/>
            <a:cxnLst/>
            <a:rect l="l" t="t" r="r" b="b"/>
            <a:pathLst>
              <a:path w="535090" h="1008112">
                <a:moveTo>
                  <a:pt x="0" y="0"/>
                </a:moveTo>
                <a:lnTo>
                  <a:pt x="129002" y="0"/>
                </a:lnTo>
                <a:lnTo>
                  <a:pt x="535090" y="504056"/>
                </a:lnTo>
                <a:lnTo>
                  <a:pt x="12900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28" name="五边形 6">
            <a:extLst>
              <a:ext uri="{FF2B5EF4-FFF2-40B4-BE49-F238E27FC236}">
                <a16:creationId xmlns:a16="http://schemas.microsoft.com/office/drawing/2014/main" id="{01D26F15-3FF9-436B-90AA-B98D11397762}"/>
              </a:ext>
            </a:extLst>
          </p:cNvPr>
          <p:cNvSpPr/>
          <p:nvPr/>
        </p:nvSpPr>
        <p:spPr>
          <a:xfrm>
            <a:off x="3104641" y="3045107"/>
            <a:ext cx="2845336" cy="1344000"/>
          </a:xfrm>
          <a:custGeom>
            <a:avLst/>
            <a:gdLst/>
            <a:ahLst/>
            <a:cxnLst/>
            <a:rect l="l" t="t" r="r" b="b"/>
            <a:pathLst>
              <a:path w="2134280" h="1008112">
                <a:moveTo>
                  <a:pt x="0" y="0"/>
                </a:moveTo>
                <a:lnTo>
                  <a:pt x="1728192" y="0"/>
                </a:lnTo>
                <a:lnTo>
                  <a:pt x="2134280" y="504056"/>
                </a:lnTo>
                <a:lnTo>
                  <a:pt x="172819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30" name="五边形 6">
            <a:extLst>
              <a:ext uri="{FF2B5EF4-FFF2-40B4-BE49-F238E27FC236}">
                <a16:creationId xmlns:a16="http://schemas.microsoft.com/office/drawing/2014/main" id="{E80FE83D-E8F3-4CE4-A4EE-90A4F96395EF}"/>
              </a:ext>
            </a:extLst>
          </p:cNvPr>
          <p:cNvSpPr/>
          <p:nvPr/>
        </p:nvSpPr>
        <p:spPr>
          <a:xfrm>
            <a:off x="7887245" y="3045107"/>
            <a:ext cx="2845336" cy="1344000"/>
          </a:xfrm>
          <a:custGeom>
            <a:avLst/>
            <a:gdLst/>
            <a:ahLst/>
            <a:cxnLst/>
            <a:rect l="l" t="t" r="r" b="b"/>
            <a:pathLst>
              <a:path w="2134280" h="1008112">
                <a:moveTo>
                  <a:pt x="0" y="0"/>
                </a:moveTo>
                <a:lnTo>
                  <a:pt x="1728192" y="0"/>
                </a:lnTo>
                <a:lnTo>
                  <a:pt x="2134280" y="504056"/>
                </a:lnTo>
                <a:lnTo>
                  <a:pt x="172819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32" name="TextBox 21">
            <a:extLst>
              <a:ext uri="{FF2B5EF4-FFF2-40B4-BE49-F238E27FC236}">
                <a16:creationId xmlns:a16="http://schemas.microsoft.com/office/drawing/2014/main" id="{7EDB2EE7-AAC5-4BEF-9438-62131B41B1AB}"/>
              </a:ext>
            </a:extLst>
          </p:cNvPr>
          <p:cNvSpPr txBox="1"/>
          <p:nvPr/>
        </p:nvSpPr>
        <p:spPr>
          <a:xfrm>
            <a:off x="1158721" y="3491405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en-US" altLang="zh-CN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9-10</a:t>
            </a:r>
            <a:endParaRPr lang="zh-CN" altLang="en-US" sz="2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A9B56DEF-CEE9-417A-9785-A3C807F9F670}"/>
              </a:ext>
            </a:extLst>
          </p:cNvPr>
          <p:cNvSpPr txBox="1"/>
          <p:nvPr/>
        </p:nvSpPr>
        <p:spPr>
          <a:xfrm>
            <a:off x="3818002" y="3491405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en-US" altLang="zh-CN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endParaRPr lang="zh-CN" altLang="en-US" sz="2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23">
            <a:extLst>
              <a:ext uri="{FF2B5EF4-FFF2-40B4-BE49-F238E27FC236}">
                <a16:creationId xmlns:a16="http://schemas.microsoft.com/office/drawing/2014/main" id="{C33006CA-9B69-48E7-8876-DE066E18A096}"/>
              </a:ext>
            </a:extLst>
          </p:cNvPr>
          <p:cNvSpPr txBox="1"/>
          <p:nvPr/>
        </p:nvSpPr>
        <p:spPr>
          <a:xfrm>
            <a:off x="6209304" y="3491405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en-US" altLang="zh-CN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endParaRPr lang="zh-CN" altLang="en-US" sz="2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24">
            <a:extLst>
              <a:ext uri="{FF2B5EF4-FFF2-40B4-BE49-F238E27FC236}">
                <a16:creationId xmlns:a16="http://schemas.microsoft.com/office/drawing/2014/main" id="{E001B49B-713D-4F65-A042-ADB2BACDDA77}"/>
              </a:ext>
            </a:extLst>
          </p:cNvPr>
          <p:cNvSpPr txBox="1"/>
          <p:nvPr/>
        </p:nvSpPr>
        <p:spPr>
          <a:xfrm>
            <a:off x="8600606" y="3491405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en-US" altLang="zh-CN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2E966EF2-DCB5-46C5-BD8B-24F90E31192D}"/>
              </a:ext>
            </a:extLst>
          </p:cNvPr>
          <p:cNvSpPr/>
          <p:nvPr/>
        </p:nvSpPr>
        <p:spPr>
          <a:xfrm>
            <a:off x="678730" y="1796364"/>
            <a:ext cx="47994" cy="1200000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532060D-F3DC-4EB7-BEB9-10CBC8E60FFB}"/>
              </a:ext>
            </a:extLst>
          </p:cNvPr>
          <p:cNvSpPr/>
          <p:nvPr/>
        </p:nvSpPr>
        <p:spPr>
          <a:xfrm>
            <a:off x="5495942" y="1796364"/>
            <a:ext cx="47994" cy="1200000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4AAA2F4-8299-4B46-A049-5495380EDFF8}"/>
              </a:ext>
            </a:extLst>
          </p:cNvPr>
          <p:cNvSpPr/>
          <p:nvPr/>
        </p:nvSpPr>
        <p:spPr>
          <a:xfrm>
            <a:off x="10415918" y="4437245"/>
            <a:ext cx="47994" cy="1200000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9FAC937-8C9B-4C71-8119-CD25DAC884B8}"/>
              </a:ext>
            </a:extLst>
          </p:cNvPr>
          <p:cNvSpPr/>
          <p:nvPr/>
        </p:nvSpPr>
        <p:spPr>
          <a:xfrm>
            <a:off x="5526501" y="4437245"/>
            <a:ext cx="47994" cy="1200000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715D064D-F3D0-4238-80D2-E86DC9BFEA98}"/>
              </a:ext>
            </a:extLst>
          </p:cNvPr>
          <p:cNvSpPr/>
          <p:nvPr/>
        </p:nvSpPr>
        <p:spPr>
          <a:xfrm>
            <a:off x="957774" y="1863572"/>
            <a:ext cx="191996" cy="192021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TextBox 48">
            <a:extLst>
              <a:ext uri="{FF2B5EF4-FFF2-40B4-BE49-F238E27FC236}">
                <a16:creationId xmlns:a16="http://schemas.microsoft.com/office/drawing/2014/main" id="{9DFE5D77-6713-4D22-8724-8067D2EC7694}"/>
              </a:ext>
            </a:extLst>
          </p:cNvPr>
          <p:cNvSpPr txBox="1"/>
          <p:nvPr/>
        </p:nvSpPr>
        <p:spPr>
          <a:xfrm>
            <a:off x="1416138" y="2161060"/>
            <a:ext cx="3233192" cy="689023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以做实验为主，同时看一些论文，关注会议论文投稿时间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44" name="TextBox 49">
            <a:extLst>
              <a:ext uri="{FF2B5EF4-FFF2-40B4-BE49-F238E27FC236}">
                <a16:creationId xmlns:a16="http://schemas.microsoft.com/office/drawing/2014/main" id="{B7CD2A21-53B5-4BA4-AA0B-83EB290DB645}"/>
              </a:ext>
            </a:extLst>
          </p:cNvPr>
          <p:cNvSpPr txBox="1"/>
          <p:nvPr/>
        </p:nvSpPr>
        <p:spPr>
          <a:xfrm>
            <a:off x="1261921" y="1739420"/>
            <a:ext cx="3413731" cy="415486"/>
          </a:xfrm>
          <a:prstGeom prst="rect">
            <a:avLst/>
          </a:prstGeom>
          <a:noFill/>
        </p:spPr>
        <p:txBody>
          <a:bodyPr wrap="none" lIns="121908" tIns="60954" rIns="121908" bIns="60954" rtlCol="0">
            <a:spAutoFit/>
          </a:bodyPr>
          <a:lstStyle/>
          <a:p>
            <a:r>
              <a:rPr lang="zh-CN" altLang="en-US" sz="1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开始实验，验证想法的可行性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00376812-9AE4-4101-9883-F262C073A32E}"/>
              </a:ext>
            </a:extLst>
          </p:cNvPr>
          <p:cNvSpPr/>
          <p:nvPr/>
        </p:nvSpPr>
        <p:spPr>
          <a:xfrm>
            <a:off x="5712008" y="1863572"/>
            <a:ext cx="191996" cy="192021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TextBox 52">
            <a:extLst>
              <a:ext uri="{FF2B5EF4-FFF2-40B4-BE49-F238E27FC236}">
                <a16:creationId xmlns:a16="http://schemas.microsoft.com/office/drawing/2014/main" id="{A52D0535-452A-4136-8E10-22E0DB0E8E92}"/>
              </a:ext>
            </a:extLst>
          </p:cNvPr>
          <p:cNvSpPr txBox="1"/>
          <p:nvPr/>
        </p:nvSpPr>
        <p:spPr>
          <a:xfrm>
            <a:off x="3032734" y="4893476"/>
            <a:ext cx="2148866" cy="689023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合理安排撰稿时间，进一步完善实验</a:t>
            </a:r>
          </a:p>
        </p:txBody>
      </p:sp>
      <p:sp>
        <p:nvSpPr>
          <p:cNvPr id="47" name="TextBox 53">
            <a:extLst>
              <a:ext uri="{FF2B5EF4-FFF2-40B4-BE49-F238E27FC236}">
                <a16:creationId xmlns:a16="http://schemas.microsoft.com/office/drawing/2014/main" id="{0B03AA39-02C9-4AC8-A65E-E9E7D0D72918}"/>
              </a:ext>
            </a:extLst>
          </p:cNvPr>
          <p:cNvSpPr txBox="1"/>
          <p:nvPr/>
        </p:nvSpPr>
        <p:spPr>
          <a:xfrm>
            <a:off x="3291269" y="4530776"/>
            <a:ext cx="1220823" cy="415486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r>
              <a:rPr lang="zh-CN" altLang="en-US" sz="1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开始撰稿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5F7CD4B1-B883-4B19-933D-4C0D446C1B4D}"/>
              </a:ext>
            </a:extLst>
          </p:cNvPr>
          <p:cNvSpPr/>
          <p:nvPr/>
        </p:nvSpPr>
        <p:spPr>
          <a:xfrm>
            <a:off x="3099273" y="4639950"/>
            <a:ext cx="191996" cy="192021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TextBox 57">
            <a:extLst>
              <a:ext uri="{FF2B5EF4-FFF2-40B4-BE49-F238E27FC236}">
                <a16:creationId xmlns:a16="http://schemas.microsoft.com/office/drawing/2014/main" id="{B7C4CDE0-33F8-4625-A6F4-6FE22F34D085}"/>
              </a:ext>
            </a:extLst>
          </p:cNvPr>
          <p:cNvSpPr txBox="1"/>
          <p:nvPr/>
        </p:nvSpPr>
        <p:spPr>
          <a:xfrm>
            <a:off x="8600606" y="4553595"/>
            <a:ext cx="1804757" cy="707874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r>
              <a:rPr lang="zh-CN" altLang="en-US" sz="1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加强基础；</a:t>
            </a:r>
            <a:endParaRPr lang="en-US" altLang="zh-CN" sz="19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查漏补缺；</a:t>
            </a:r>
            <a:endParaRPr lang="en-US" altLang="zh-CN" sz="19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A11DC8E5-23F4-4083-AE8F-1C26403DACBE}"/>
              </a:ext>
            </a:extLst>
          </p:cNvPr>
          <p:cNvSpPr/>
          <p:nvPr/>
        </p:nvSpPr>
        <p:spPr>
          <a:xfrm>
            <a:off x="8408610" y="4662769"/>
            <a:ext cx="191996" cy="192021"/>
          </a:xfrm>
          <a:prstGeom prst="rect">
            <a:avLst/>
          </a:prstGeom>
          <a:solidFill>
            <a:srgbClr val="0F6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9ECAEF64-6DF8-4DD6-AF9F-51BE82B37924}"/>
              </a:ext>
            </a:extLst>
          </p:cNvPr>
          <p:cNvSpPr txBox="1">
            <a:spLocks/>
          </p:cNvSpPr>
          <p:nvPr/>
        </p:nvSpPr>
        <p:spPr>
          <a:xfrm>
            <a:off x="554222" y="206447"/>
            <a:ext cx="2736385" cy="505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2400" b="1" dirty="0">
                <a:solidFill>
                  <a:srgbClr val="0F68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研究计划</a:t>
            </a:r>
            <a:endParaRPr lang="zh-CN" altLang="en-US" sz="1100" b="1" dirty="0">
              <a:solidFill>
                <a:srgbClr val="0F68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TextBox 53">
            <a:extLst>
              <a:ext uri="{FF2B5EF4-FFF2-40B4-BE49-F238E27FC236}">
                <a16:creationId xmlns:a16="http://schemas.microsoft.com/office/drawing/2014/main" id="{E87334A6-0EDE-4409-AA4E-0ECD55E0D42C}"/>
              </a:ext>
            </a:extLst>
          </p:cNvPr>
          <p:cNvSpPr txBox="1"/>
          <p:nvPr/>
        </p:nvSpPr>
        <p:spPr>
          <a:xfrm>
            <a:off x="5968407" y="1739718"/>
            <a:ext cx="1700476" cy="415486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r>
              <a:rPr lang="zh-CN" altLang="en-US" sz="1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修改，投稿</a:t>
            </a:r>
          </a:p>
        </p:txBody>
      </p:sp>
      <p:sp>
        <p:nvSpPr>
          <p:cNvPr id="40" name="TextBox 52">
            <a:extLst>
              <a:ext uri="{FF2B5EF4-FFF2-40B4-BE49-F238E27FC236}">
                <a16:creationId xmlns:a16="http://schemas.microsoft.com/office/drawing/2014/main" id="{255E291E-7FCC-439F-B6E0-FB7BB0FE85CA}"/>
              </a:ext>
            </a:extLst>
          </p:cNvPr>
          <p:cNvSpPr txBox="1"/>
          <p:nvPr/>
        </p:nvSpPr>
        <p:spPr>
          <a:xfrm>
            <a:off x="6048290" y="2210105"/>
            <a:ext cx="2552316" cy="393557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对文章进行修改</a:t>
            </a:r>
          </a:p>
        </p:txBody>
      </p:sp>
    </p:spTree>
    <p:extLst>
      <p:ext uri="{BB962C8B-B14F-4D97-AF65-F5344CB8AC3E}">
        <p14:creationId xmlns:p14="http://schemas.microsoft.com/office/powerpoint/2010/main" val="13960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7000"/>
                            </p:stCondLst>
                            <p:childTnLst>
                              <p:par>
                                <p:cTn id="4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8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950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1000"/>
                            </p:stCondLst>
                            <p:childTnLst>
                              <p:par>
                                <p:cTn id="6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2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25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35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0"/>
                            </p:stCondLst>
                            <p:childTnLst>
                              <p:par>
                                <p:cTn id="8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60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6500"/>
                            </p:stCondLst>
                            <p:childTnLst>
                              <p:par>
                                <p:cTn id="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7500"/>
                            </p:stCondLst>
                            <p:childTnLst>
                              <p:par>
                                <p:cTn id="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7" grpId="0" animBg="1"/>
      <p:bldP spid="28" grpId="0" animBg="1"/>
      <p:bldP spid="30" grpId="0" animBg="1"/>
      <p:bldP spid="32" grpId="0"/>
      <p:bldP spid="33" grpId="0"/>
      <p:bldP spid="34" grpId="0"/>
      <p:bldP spid="35" grpId="0"/>
      <p:bldP spid="36" grpId="0" animBg="1"/>
      <p:bldP spid="37" grpId="0" animBg="1"/>
      <p:bldP spid="38" grpId="0" animBg="1"/>
      <p:bldP spid="39" grpId="0" animBg="1"/>
      <p:bldP spid="42" grpId="0" animBg="1"/>
      <p:bldP spid="43" grpId="0"/>
      <p:bldP spid="44" grpId="0"/>
      <p:bldP spid="45" grpId="0" animBg="1"/>
      <p:bldP spid="46" grpId="0"/>
      <p:bldP spid="47" grpId="0"/>
      <p:bldP spid="48" grpId="0" animBg="1"/>
      <p:bldP spid="50" grpId="0"/>
      <p:bldP spid="51" grpId="0" animBg="1"/>
      <p:bldP spid="52" grpId="0"/>
      <p:bldP spid="4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矩形 259">
            <a:extLst>
              <a:ext uri="{FF2B5EF4-FFF2-40B4-BE49-F238E27FC236}">
                <a16:creationId xmlns:a16="http://schemas.microsoft.com/office/drawing/2014/main" id="{1AEF3D45-2BC2-46CD-9826-9DC382E5C2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6013" y="2491178"/>
            <a:ext cx="7555239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dist">
              <a:buFont typeface="Arial" panose="020B0604020202020204" pitchFamily="34" charset="0"/>
              <a:buNone/>
            </a:pPr>
            <a:r>
              <a:rPr lang="en-US" altLang="zh-CN" sz="8000" cap="all" dirty="0">
                <a:solidFill>
                  <a:srgbClr val="0F688B"/>
                </a:solidFill>
                <a:cs typeface="Arial" panose="020B0604020202020204" pitchFamily="34" charset="0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00716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CONTENTSID" val="258"/>
  <p:tag name="MH_SECTIONID" val="259,260,"/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BCD03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gency FB"/>
        <a:ea typeface="微软雅黑"/>
        <a:cs typeface=""/>
      </a:majorFont>
      <a:minorFont>
        <a:latin typeface="Agency FB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1861</TotalTime>
  <Words>449</Words>
  <Application>Microsoft Office PowerPoint</Application>
  <PresentationFormat>宽屏</PresentationFormat>
  <Paragraphs>85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等线</vt:lpstr>
      <vt:lpstr>微软雅黑</vt:lpstr>
      <vt:lpstr>Agency FB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MDG</dc:creator>
  <cp:lastModifiedBy>娟 罗</cp:lastModifiedBy>
  <cp:revision>130</cp:revision>
  <dcterms:created xsi:type="dcterms:W3CDTF">2017-09-13T13:12:46Z</dcterms:created>
  <dcterms:modified xsi:type="dcterms:W3CDTF">2020-09-18T07:39:40Z</dcterms:modified>
</cp:coreProperties>
</file>